
<file path=[Content_Types].xml><?xml version="1.0" encoding="utf-8"?>
<Types xmlns="http://schemas.openxmlformats.org/package/2006/content-types">
  <Override PartName="/ppt/slideMasters/slideMaster1.xml" ContentType="application/vnd.openxmlformats-officedocument.presentationml.slideMaster+xml"/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slides/slide127.xml" ContentType="application/vnd.openxmlformats-officedocument.presentationml.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136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slides/slide146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slides/slide1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108.xml" ContentType="application/vnd.openxmlformats-officedocument.presentationml.slide+xml"/>
  <Override PartName="/ppt/slides/slide1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slides/slide128.xml" ContentType="application/vnd.openxmlformats-officedocument.presentationml.slide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slides/slide137.xml" ContentType="application/vnd.openxmlformats-officedocument.presentationml.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slides/slide147.xml" ContentType="application/vnd.openxmlformats-officedocument.presentationml.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Default Extension="emf" ContentType="image/x-emf"/>
  <Override PartName="/ppt/slides/slide86.xml" ContentType="application/vnd.openxmlformats-officedocument.presentationml.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slides/slide132.xml" ContentType="application/vnd.openxmlformats-officedocument.presentationml.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s/slide142.xml" ContentType="application/vnd.openxmlformats-officedocument.presentationml.slide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Default Extension="wdp" ContentType="image/vnd.ms-photo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slides/slide62.xml" ContentType="application/vnd.openxmlformats-officedocument.presentationml.slide+xml"/>
  <Override PartName="/ppt/slides/slide138.xml" ContentType="application/vnd.openxmlformats-officedocument.presentationml.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4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14.xml" ContentType="application/vnd.openxmlformats-officedocument.presentationml.slide+xml"/>
  <Override PartName="/ppt/slides/slide15.xml" ContentType="application/vnd.openxmlformats-officedocument.presentationml.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slides/slide133.xml" ContentType="application/vnd.openxmlformats-officedocument.presentationml.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s/slide143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129.xml" ContentType="application/vnd.openxmlformats-officedocument.presentationml.slide+xml"/>
  <Override PartName="/ppt/slides/slide63.xml" ContentType="application/vnd.openxmlformats-officedocument.presentationml.slide+xml"/>
  <Override PartName="/ppt/slides/slide139.xml" ContentType="application/vnd.openxmlformats-officedocument.presentationml.slide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s/slide10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Default Extension="rels" ContentType="application/vnd.openxmlformats-package.relationships+xml"/>
  <Override PartName="/ppt/slides/slide26.xml" ContentType="application/vnd.openxmlformats-officedocument.presentationml.slide+xml"/>
  <Override PartName="/ppt/slides/slide134.xml" ContentType="application/vnd.openxmlformats-officedocument.presentationml.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s/slide144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4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slides/slide126.xml" ContentType="application/vnd.openxmlformats-officedocument.presentationml.slide+xml"/>
  <Override PartName="/ppt/slides/slide27.xml" ContentType="application/vnd.openxmlformats-officedocument.presentationml.slide+xml"/>
  <Override PartName="/ppt/slides/slide135.xml" ContentType="application/vnd.openxmlformats-officedocument.presentationml.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s/slide145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130.xml" ContentType="application/vnd.openxmlformats-officedocument.presentationml.slide+xml"/>
  <Override PartName="/ppt/slides/slide99.xml" ContentType="application/vnd.openxmlformats-officedocument.presentationml.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s/slide1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49"/>
  </p:notesMasterIdLst>
  <p:handoutMasterIdLst>
    <p:handoutMasterId r:id="rId150"/>
  </p:handoutMasterIdLst>
  <p:sldIdLst>
    <p:sldId id="261" r:id="rId2"/>
    <p:sldId id="349" r:id="rId3"/>
    <p:sldId id="350" r:id="rId4"/>
    <p:sldId id="351" r:id="rId5"/>
    <p:sldId id="302" r:id="rId6"/>
    <p:sldId id="487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485" r:id="rId39"/>
    <p:sldId id="381" r:id="rId40"/>
    <p:sldId id="352" r:id="rId41"/>
    <p:sldId id="486" r:id="rId42"/>
    <p:sldId id="456" r:id="rId43"/>
    <p:sldId id="354" r:id="rId44"/>
    <p:sldId id="353" r:id="rId45"/>
    <p:sldId id="355" r:id="rId46"/>
    <p:sldId id="383" r:id="rId47"/>
    <p:sldId id="323" r:id="rId48"/>
    <p:sldId id="325" r:id="rId49"/>
    <p:sldId id="385" r:id="rId50"/>
    <p:sldId id="324" r:id="rId51"/>
    <p:sldId id="387" r:id="rId52"/>
    <p:sldId id="386" r:id="rId53"/>
    <p:sldId id="388" r:id="rId54"/>
    <p:sldId id="330" r:id="rId55"/>
    <p:sldId id="468" r:id="rId56"/>
    <p:sldId id="331" r:id="rId57"/>
    <p:sldId id="457" r:id="rId58"/>
    <p:sldId id="464" r:id="rId59"/>
    <p:sldId id="272" r:id="rId60"/>
    <p:sldId id="273" r:id="rId61"/>
    <p:sldId id="429" r:id="rId62"/>
    <p:sldId id="430" r:id="rId63"/>
    <p:sldId id="276" r:id="rId64"/>
    <p:sldId id="431" r:id="rId65"/>
    <p:sldId id="278" r:id="rId66"/>
    <p:sldId id="432" r:id="rId67"/>
    <p:sldId id="467" r:id="rId68"/>
    <p:sldId id="483" r:id="rId69"/>
    <p:sldId id="434" r:id="rId70"/>
    <p:sldId id="332" r:id="rId71"/>
    <p:sldId id="333" r:id="rId72"/>
    <p:sldId id="449" r:id="rId73"/>
    <p:sldId id="451" r:id="rId74"/>
    <p:sldId id="395" r:id="rId75"/>
    <p:sldId id="334" r:id="rId76"/>
    <p:sldId id="396" r:id="rId77"/>
    <p:sldId id="398" r:id="rId78"/>
    <p:sldId id="454" r:id="rId79"/>
    <p:sldId id="455" r:id="rId80"/>
    <p:sldId id="394" r:id="rId81"/>
    <p:sldId id="399" r:id="rId82"/>
    <p:sldId id="453" r:id="rId83"/>
    <p:sldId id="458" r:id="rId84"/>
    <p:sldId id="345" r:id="rId85"/>
    <p:sldId id="435" r:id="rId86"/>
    <p:sldId id="459" r:id="rId87"/>
    <p:sldId id="460" r:id="rId88"/>
    <p:sldId id="438" r:id="rId89"/>
    <p:sldId id="463" r:id="rId90"/>
    <p:sldId id="470" r:id="rId91"/>
    <p:sldId id="439" r:id="rId92"/>
    <p:sldId id="440" r:id="rId93"/>
    <p:sldId id="441" r:id="rId94"/>
    <p:sldId id="346" r:id="rId95"/>
    <p:sldId id="471" r:id="rId96"/>
    <p:sldId id="472" r:id="rId97"/>
    <p:sldId id="482" r:id="rId98"/>
    <p:sldId id="290" r:id="rId99"/>
    <p:sldId id="291" r:id="rId100"/>
    <p:sldId id="473" r:id="rId101"/>
    <p:sldId id="347" r:id="rId102"/>
    <p:sldId id="475" r:id="rId103"/>
    <p:sldId id="476" r:id="rId104"/>
    <p:sldId id="477" r:id="rId105"/>
    <p:sldId id="480" r:id="rId106"/>
    <p:sldId id="478" r:id="rId107"/>
    <p:sldId id="479" r:id="rId108"/>
    <p:sldId id="481" r:id="rId109"/>
    <p:sldId id="348" r:id="rId110"/>
    <p:sldId id="442" r:id="rId111"/>
    <p:sldId id="443" r:id="rId112"/>
    <p:sldId id="444" r:id="rId113"/>
    <p:sldId id="474" r:id="rId114"/>
    <p:sldId id="366" r:id="rId115"/>
    <p:sldId id="411" r:id="rId116"/>
    <p:sldId id="406" r:id="rId117"/>
    <p:sldId id="368" r:id="rId118"/>
    <p:sldId id="410" r:id="rId119"/>
    <p:sldId id="405" r:id="rId120"/>
    <p:sldId id="408" r:id="rId121"/>
    <p:sldId id="409" r:id="rId122"/>
    <p:sldId id="407" r:id="rId123"/>
    <p:sldId id="445" r:id="rId124"/>
    <p:sldId id="469" r:id="rId125"/>
    <p:sldId id="370" r:id="rId126"/>
    <p:sldId id="369" r:id="rId127"/>
    <p:sldId id="416" r:id="rId128"/>
    <p:sldId id="415" r:id="rId129"/>
    <p:sldId id="365" r:id="rId130"/>
    <p:sldId id="446" r:id="rId131"/>
    <p:sldId id="447" r:id="rId132"/>
    <p:sldId id="448" r:id="rId133"/>
    <p:sldId id="358" r:id="rId134"/>
    <p:sldId id="356" r:id="rId135"/>
    <p:sldId id="359" r:id="rId136"/>
    <p:sldId id="417" r:id="rId137"/>
    <p:sldId id="360" r:id="rId138"/>
    <p:sldId id="414" r:id="rId139"/>
    <p:sldId id="413" r:id="rId140"/>
    <p:sldId id="420" r:id="rId141"/>
    <p:sldId id="357" r:id="rId142"/>
    <p:sldId id="362" r:id="rId143"/>
    <p:sldId id="418" r:id="rId144"/>
    <p:sldId id="364" r:id="rId145"/>
    <p:sldId id="419" r:id="rId146"/>
    <p:sldId id="382" r:id="rId147"/>
    <p:sldId id="422" r:id="rId14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2" frameSlides="1"/>
  <p:clrMru>
    <a:srgbClr val="009587"/>
    <a:srgbClr val="2196F3"/>
    <a:srgbClr val="438ECC"/>
    <a:srgbClr val="2095F2"/>
    <a:srgbClr val="AB51A8"/>
    <a:srgbClr val="00BBD3"/>
    <a:srgbClr val="84A4C1"/>
    <a:srgbClr val="EFEFEE"/>
    <a:srgbClr val="4D4D4D"/>
    <a:srgbClr val="ED6F49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749" autoAdjust="0"/>
    <p:restoredTop sz="98884" autoAdjust="0"/>
  </p:normalViewPr>
  <p:slideViewPr>
    <p:cSldViewPr snapToObjects="1">
      <p:cViewPr varScale="1">
        <p:scale>
          <a:sx n="159" d="100"/>
          <a:sy n="159" d="100"/>
        </p:scale>
        <p:origin x="-872" y="-112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handoutMaster" Target="handoutMasters/handoutMaster1.xml"/><Relationship Id="rId151" Type="http://schemas.openxmlformats.org/officeDocument/2006/relationships/printerSettings" Target="printerSettings/printerSettings1.bin"/><Relationship Id="rId152" Type="http://schemas.openxmlformats.org/officeDocument/2006/relationships/presProps" Target="presProps.xml"/><Relationship Id="rId153" Type="http://schemas.openxmlformats.org/officeDocument/2006/relationships/viewProps" Target="viewProps.xml"/><Relationship Id="rId154" Type="http://schemas.openxmlformats.org/officeDocument/2006/relationships/theme" Target="theme/theme1.xml"/><Relationship Id="rId15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pPr/>
              <a:t>29.10.2014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29.10.2014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60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90</a:t>
            </a:fld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emf"/><Relationship Id="rId3" Type="http://schemas.openxmlformats.org/officeDocument/2006/relationships/image" Target="../media/image72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8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em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8605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3632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pull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643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5414660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220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8506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7559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Herauslösen der betreffenden </a:t>
            </a:r>
            <a:r>
              <a:rPr lang="de-DE" sz="1800" dirty="0" err="1" smtClean="0"/>
              <a:t>Commits</a:t>
            </a:r>
            <a:r>
              <a:rPr lang="de-DE" sz="1800" dirty="0" smtClean="0"/>
              <a:t> in isolierten </a:t>
            </a:r>
            <a:r>
              <a:rPr lang="de-DE" sz="1800" dirty="0" err="1" smtClean="0"/>
              <a:t>Branch</a:t>
            </a: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800" dirty="0"/>
          </a:p>
          <a:p>
            <a:pPr marL="514350" indent="-514350">
              <a:buFont typeface="+mj-lt"/>
              <a:buAutoNum type="arabicPeriod"/>
            </a:pPr>
            <a:endParaRPr lang="de-DE" sz="1600" dirty="0"/>
          </a:p>
          <a:p>
            <a:pPr marL="514350" indent="-514350">
              <a:buFont typeface="+mj-lt"/>
              <a:buAutoNum type="arabicPeriod"/>
            </a:pPr>
            <a:endParaRPr lang="de-DE" sz="1800" dirty="0" smtClean="0"/>
          </a:p>
          <a:p>
            <a:pPr marL="514350" indent="-514350">
              <a:buFont typeface="+mj-lt"/>
              <a:buAutoNum type="arabicPeriod"/>
            </a:pPr>
            <a:endParaRPr lang="de-DE" sz="2400" dirty="0"/>
          </a:p>
          <a:p>
            <a:pPr marL="514350" indent="-514350">
              <a:buFont typeface="+mj-lt"/>
              <a:buAutoNum type="arabicPeriod"/>
            </a:pPr>
            <a:endParaRPr lang="de-DE" sz="11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1800" dirty="0" smtClean="0"/>
              <a:t>Zurückführen in das Original-Repository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- HINTERGRUND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066" y="1340768"/>
            <a:ext cx="6557869" cy="18002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40" y="3645024"/>
            <a:ext cx="6568521" cy="264948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837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40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564904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</a:t>
            </a:r>
            <a:r>
              <a:rPr lang="de-DE" sz="1400" dirty="0" err="1" smtClean="0">
                <a:latin typeface="Courier New"/>
                <a:cs typeface="Courier New"/>
              </a:rPr>
              <a:t>Branch</a:t>
            </a:r>
            <a:r>
              <a:rPr lang="de-DE" sz="1400" dirty="0" smtClean="0">
                <a:latin typeface="Courier New"/>
                <a:cs typeface="Courier New"/>
              </a:rPr>
              <a:t> erzeugen und aktivieren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400" b="1" dirty="0">
                <a:latin typeface="Courier New"/>
                <a:cs typeface="Courier New"/>
              </a:rPr>
              <a:t> --prefix 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4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400" b="1" dirty="0">
                <a:latin typeface="Courier New"/>
                <a:cs typeface="Courier New"/>
              </a:rPr>
              <a:t> </a:t>
            </a:r>
            <a:endParaRPr lang="en-US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>
                <a:latin typeface="Courier New"/>
                <a:cs typeface="Courier New"/>
              </a:rPr>
              <a:t>	</a:t>
            </a:r>
            <a:r>
              <a:rPr lang="en-US" sz="1400" b="1" dirty="0" smtClean="0">
                <a:latin typeface="Courier New"/>
                <a:cs typeface="Courier New"/>
              </a:rPr>
              <a:t>		-</a:t>
            </a:r>
            <a:r>
              <a:rPr lang="en-US" sz="1400" b="1" dirty="0">
                <a:latin typeface="Courier New"/>
                <a:cs typeface="Courier New"/>
              </a:rPr>
              <a:t>-branch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Created </a:t>
            </a:r>
            <a:r>
              <a:rPr lang="en-US" sz="1400" dirty="0">
                <a:latin typeface="Courier New"/>
                <a:cs typeface="Courier New"/>
              </a:rPr>
              <a:t>branch 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r>
              <a:rPr lang="en-US" sz="14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r>
              <a:rPr lang="en-US" sz="1400" dirty="0" smtClean="0">
                <a:latin typeface="Courier New"/>
                <a:cs typeface="Courier New"/>
              </a:rPr>
              <a:t>’</a:t>
            </a:r>
            <a:endParaRPr lang="en-US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latin typeface="Courier New"/>
                <a:cs typeface="Courier New"/>
              </a:rPr>
              <a:t>$ </a:t>
            </a:r>
            <a:r>
              <a:rPr lang="en-US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checkout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bs_changes</a:t>
            </a:r>
            <a:endParaRPr lang="en-US" sz="1400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Remote </a:t>
            </a:r>
            <a:r>
              <a:rPr lang="en-US" sz="1400" dirty="0" err="1" smtClean="0">
                <a:latin typeface="Courier New"/>
                <a:cs typeface="Courier New"/>
              </a:rPr>
              <a:t>anlegen</a:t>
            </a:r>
            <a:r>
              <a:rPr lang="en-US" sz="1400" dirty="0" smtClean="0">
                <a:latin typeface="Courier New"/>
                <a:cs typeface="Courier New"/>
              </a:rPr>
              <a:t>, um auf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zugreifen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zu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können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400" b="1" dirty="0" smtClean="0">
                <a:latin typeface="Courier New"/>
                <a:cs typeface="Courier New"/>
              </a:rPr>
              <a:t> &amp;&amp;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Ggf</a:t>
            </a:r>
            <a:r>
              <a:rPr lang="en-US" sz="1400" dirty="0" smtClean="0">
                <a:latin typeface="Courier New"/>
                <a:cs typeface="Courier New"/>
              </a:rPr>
              <a:t>.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aus</a:t>
            </a:r>
            <a:r>
              <a:rPr lang="en-US" sz="1400" dirty="0" smtClean="0">
                <a:latin typeface="Courier New"/>
                <a:cs typeface="Courier New"/>
              </a:rPr>
              <a:t> </a:t>
            </a:r>
            <a:r>
              <a:rPr lang="en-US" sz="1400" dirty="0" err="1" smtClean="0">
                <a:latin typeface="Courier New"/>
                <a:cs typeface="Courier New"/>
              </a:rPr>
              <a:t>dem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smtClean="0">
                <a:latin typeface="Courier New"/>
                <a:cs typeface="Courier New"/>
              </a:rPr>
              <a:t>Original-Repository </a:t>
            </a:r>
            <a:r>
              <a:rPr lang="en-US" sz="1400" dirty="0" err="1" smtClean="0">
                <a:latin typeface="Courier New"/>
                <a:cs typeface="Courier New"/>
              </a:rPr>
              <a:t>mergen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latin typeface="Courier New"/>
                <a:cs typeface="Courier New"/>
              </a:rPr>
              <a:t>/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1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# </a:t>
            </a:r>
            <a:r>
              <a:rPr lang="en-US" sz="1400" dirty="0" err="1" smtClean="0">
                <a:latin typeface="Courier New"/>
                <a:cs typeface="Courier New"/>
              </a:rPr>
              <a:t>Änderungen</a:t>
            </a:r>
            <a:r>
              <a:rPr lang="en-US" sz="1400" dirty="0" smtClean="0">
                <a:latin typeface="Courier New"/>
                <a:cs typeface="Courier New"/>
              </a:rPr>
              <a:t> in Original-Repository </a:t>
            </a:r>
            <a:r>
              <a:rPr lang="en-US" sz="1400" dirty="0" err="1" smtClean="0">
                <a:latin typeface="Courier New"/>
                <a:cs typeface="Courier New"/>
              </a:rPr>
              <a:t>pushen</a:t>
            </a:r>
            <a:endParaRPr lang="en-US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400" b="1" dirty="0" smtClean="0">
                <a:latin typeface="Courier New"/>
                <a:cs typeface="Courier New"/>
              </a:rPr>
              <a:t>$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400" b="1" dirty="0" err="1" smtClean="0">
                <a:latin typeface="Courier New"/>
                <a:cs typeface="Courier New"/>
              </a:rPr>
              <a:t>:</a:t>
            </a:r>
            <a:r>
              <a:rPr lang="en-US" sz="14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4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5911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438ECC"/>
                </a:solidFill>
              </a:rPr>
              <a:t>submodule_subtree</a:t>
            </a:r>
            <a:r>
              <a:rPr lang="de-DE" b="1" dirty="0" smtClean="0">
                <a:solidFill>
                  <a:srgbClr val="438ECC"/>
                </a:solidFill>
              </a:rPr>
              <a:t>/</a:t>
            </a:r>
            <a:r>
              <a:rPr lang="de-DE" b="1" dirty="0" err="1" smtClean="0">
                <a:solidFill>
                  <a:srgbClr val="438ECC"/>
                </a:solidFill>
              </a:rPr>
              <a:t>subtree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(„Klon 1“) und fügen dort mittels </a:t>
            </a:r>
            <a:r>
              <a:rPr lang="de-DE" sz="2400" dirty="0" err="1" smtClean="0">
                <a:solidFill>
                  <a:srgbClr val="438ECC"/>
                </a:solidFill>
              </a:rPr>
              <a:t>Subtree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(in das Unterverzeichnis </a:t>
            </a:r>
            <a:r>
              <a:rPr lang="de-DE" sz="2400" dirty="0" err="1" smtClean="0">
                <a:solidFill>
                  <a:srgbClr val="438ECC"/>
                </a:solidFill>
              </a:rPr>
              <a:t>src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main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webapp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  <a:r>
              <a:rPr lang="de-DE" sz="2400" dirty="0" err="1" smtClean="0">
                <a:solidFill>
                  <a:srgbClr val="438ECC"/>
                </a:solidFill>
              </a:rPr>
              <a:t>bootstrap</a:t>
            </a:r>
            <a:r>
              <a:rPr lang="de-DE" sz="2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Klonen Sie das Repository </a:t>
            </a:r>
            <a:r>
              <a:rPr lang="de-DE" sz="2400" dirty="0" smtClean="0">
                <a:solidFill>
                  <a:srgbClr val="438ECC"/>
                </a:solidFill>
              </a:rPr>
              <a:t>web-</a:t>
            </a:r>
            <a:r>
              <a:rPr lang="de-DE" sz="2400" dirty="0" err="1" smtClean="0">
                <a:solidFill>
                  <a:srgbClr val="438ECC"/>
                </a:solidFill>
              </a:rPr>
              <a:t>application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erneut („Klon 2“) und fügen dort mittels </a:t>
            </a:r>
            <a:r>
              <a:rPr lang="de-DE" sz="2400" dirty="0" smtClean="0">
                <a:solidFill>
                  <a:srgbClr val="438ECC"/>
                </a:solidFill>
              </a:rPr>
              <a:t>Submodule</a:t>
            </a:r>
            <a:r>
              <a:rPr lang="de-DE" sz="2400" dirty="0" smtClean="0"/>
              <a:t> das 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 (Tag: v4.1) hinzu </a:t>
            </a:r>
            <a:r>
              <a:rPr lang="de-DE" sz="2400" dirty="0"/>
              <a:t>hinzu (in das Unterverzeichnis </a:t>
            </a:r>
            <a:r>
              <a:rPr lang="de-DE" sz="2400" dirty="0" err="1">
                <a:solidFill>
                  <a:srgbClr val="438ECC"/>
                </a:solidFill>
              </a:rPr>
              <a:t>src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main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webapp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bootstrap</a:t>
            </a:r>
            <a:r>
              <a:rPr lang="de-DE" sz="2400" dirty="0"/>
              <a:t>)</a:t>
            </a:r>
            <a:endParaRPr lang="de-DE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Ändern Sie im </a:t>
            </a:r>
            <a:r>
              <a:rPr lang="de-DE" sz="2400" dirty="0" smtClean="0">
                <a:solidFill>
                  <a:srgbClr val="438ECC"/>
                </a:solidFill>
              </a:rPr>
              <a:t>Klon 2</a:t>
            </a:r>
            <a:r>
              <a:rPr lang="de-DE" sz="2400" dirty="0" smtClean="0"/>
              <a:t> eine Datei im bootstrap-Verzeichnis, </a:t>
            </a:r>
            <a:r>
              <a:rPr lang="de-DE" sz="2400" dirty="0" err="1" smtClean="0"/>
              <a:t>committen</a:t>
            </a:r>
            <a:r>
              <a:rPr lang="de-DE" sz="2400" dirty="0" smtClean="0"/>
              <a:t> Sie diese und schreiben Sie die Änderung zurück in das Original-Repository „</a:t>
            </a:r>
            <a:r>
              <a:rPr lang="de-DE" sz="2400" dirty="0" err="1" smtClean="0">
                <a:solidFill>
                  <a:srgbClr val="438ECC"/>
                </a:solidFill>
              </a:rPr>
              <a:t>bootstrap.git</a:t>
            </a:r>
            <a:r>
              <a:rPr lang="de-DE" sz="2400" dirty="0" smtClean="0"/>
              <a:t>“</a:t>
            </a:r>
          </a:p>
          <a:p>
            <a:pPr marL="514350" indent="-514350">
              <a:buFont typeface="+mj-lt"/>
              <a:buAutoNum type="arabicPeriod"/>
            </a:pPr>
            <a:r>
              <a:rPr lang="de-DE" sz="2400" dirty="0" smtClean="0"/>
              <a:t>Aktualisieren Sie im </a:t>
            </a:r>
            <a:r>
              <a:rPr lang="de-DE" sz="2400" dirty="0" smtClean="0">
                <a:solidFill>
                  <a:srgbClr val="438ECC"/>
                </a:solidFill>
              </a:rPr>
              <a:t>Klon 1</a:t>
            </a:r>
            <a:r>
              <a:rPr lang="de-DE" sz="2400" dirty="0" smtClean="0"/>
              <a:t> das eingebundene Bootstrap-Repository mit dem Commit aus Schritt 3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SUBMODULE UND 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079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7133788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264821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0569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4479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284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284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84297018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5973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164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5521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036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9561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5353704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2697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5609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0491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6029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1047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0950515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2679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4910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2878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5045707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3427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3352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295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0638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4604857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2819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6113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0562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9229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9204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Erzeugt </a:t>
            </a:r>
            <a:r>
              <a:rPr lang="de-DE" sz="2700" dirty="0" smtClean="0"/>
              <a:t>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047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  <a:endParaRPr lang="de-DE" sz="1700" dirty="0" smtClean="0"/>
          </a:p>
          <a:p>
            <a:pPr marL="223234" indent="0">
              <a:buNone/>
              <a:defRPr sz="1800"/>
            </a:pPr>
            <a:endParaRPr lang="de-DE" sz="17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836712"/>
            <a:ext cx="5336236" cy="5550113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9442782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6839948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3721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2116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080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5445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088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</a:t>
            </a:r>
            <a:r>
              <a:rPr lang="de-DE" sz="2000" dirty="0" err="1" smtClean="0">
                <a:latin typeface="Courier"/>
                <a:cs typeface="Courier"/>
              </a:rPr>
              <a:t>ene.preissel</a:t>
            </a:r>
            <a:r>
              <a:rPr lang="de-DE" sz="2000" dirty="0" err="1" smtClean="0">
                <a:latin typeface="Courier"/>
                <a:cs typeface="Courier"/>
              </a:rPr>
              <a:t>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770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2413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464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084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  <a:endParaRPr sz="1700" dirty="0" smtClean="0"/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Ein Branch ist nichts weiter als der Zeiger </a:t>
            </a:r>
            <a:r>
              <a:rPr lang="de-DE" sz="1700" dirty="0" smtClean="0"/>
              <a:t>(</a:t>
            </a:r>
            <a:r>
              <a:rPr lang="de-DE" sz="1700" dirty="0" smtClean="0">
                <a:solidFill>
                  <a:srgbClr val="009587"/>
                </a:solidFill>
              </a:rPr>
              <a:t>Referenz</a:t>
            </a:r>
            <a:r>
              <a:rPr lang="de-DE" sz="1700" dirty="0" smtClean="0"/>
              <a:t>) </a:t>
            </a:r>
            <a:r>
              <a:rPr sz="1700" dirty="0" smtClean="0"/>
              <a:t>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 smtClean="0"/>
              <a:t>Bei </a:t>
            </a:r>
            <a:r>
              <a:rPr sz="1700" dirty="0"/>
              <a:t>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348956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de-DE" sz="1000" dirty="0">
                <a:solidFill>
                  <a:srgbClr val="4D4D4D"/>
                </a:solidFill>
              </a:rPr>
              <a:t>(</a:t>
            </a:r>
            <a:r>
              <a:rPr sz="1000" dirty="0" smtClean="0">
                <a:solidFill>
                  <a:srgbClr val="4D4D4D"/>
                </a:solidFill>
              </a:rPr>
              <a:t>aus </a:t>
            </a:r>
            <a:r>
              <a:rPr sz="1000" dirty="0">
                <a:solidFill>
                  <a:srgbClr val="4D4D4D"/>
                </a:solidFill>
              </a:rPr>
              <a:t>„Git - Grundlagen und Workflows</a:t>
            </a:r>
            <a:r>
              <a:rPr sz="1000" dirty="0" smtClean="0">
                <a:solidFill>
                  <a:srgbClr val="4D4D4D"/>
                </a:solidFill>
              </a:rPr>
              <a:t>“</a:t>
            </a:r>
            <a:r>
              <a:rPr lang="de-DE" sz="1000" dirty="0" smtClean="0">
                <a:solidFill>
                  <a:srgbClr val="4D4D4D"/>
                </a:solidFill>
              </a:rPr>
              <a:t>)</a:t>
            </a:r>
            <a:endParaRPr sz="1000" dirty="0">
              <a:solidFill>
                <a:srgbClr val="4D4D4D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19045817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609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7738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-Management, Co-Autor des Buches „Die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>
                <a:solidFill>
                  <a:srgbClr val="4D4D4D"/>
                </a:solidFill>
              </a:rPr>
              <a:t> </a:t>
            </a:r>
            <a:r>
              <a:rPr lang="de-DE" sz="2000" dirty="0" smtClean="0">
                <a:solidFill>
                  <a:srgbClr val="4D4D4D"/>
                </a:solidFill>
              </a:rPr>
              <a:t>Service </a:t>
            </a:r>
            <a:r>
              <a:rPr lang="de-DE" sz="2000" dirty="0" err="1" smtClean="0">
                <a:solidFill>
                  <a:srgbClr val="4D4D4D"/>
                </a:solidFill>
              </a:rPr>
              <a:t>Platform</a:t>
            </a:r>
            <a:r>
              <a:rPr lang="de-DE" sz="2000" dirty="0" smtClean="0">
                <a:solidFill>
                  <a:srgbClr val="4D4D4D"/>
                </a:solidFill>
              </a:rPr>
              <a:t>“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6453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err="1" smtClean="0">
                <a:solidFill>
                  <a:srgbClr val="438ECC"/>
                </a:solidFill>
              </a:rPr>
              <a:t>interna/einstieg</a:t>
            </a:r>
            <a:endParaRPr lang="de-DE" sz="2400" b="1" dirty="0" smtClean="0">
              <a:solidFill>
                <a:srgbClr val="438ECC"/>
              </a:solidFill>
            </a:endParaRP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</a:t>
            </a:r>
            <a:r>
              <a:rPr lang="de-DE" sz="2400" dirty="0" smtClean="0"/>
              <a:t>5 (optional):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9616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94339072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8703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164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3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067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9084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0027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6273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1528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8142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6384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19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 KONFLIKTE - CHECKOUT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5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46" y="2184867"/>
            <a:ext cx="4968708" cy="3620397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3962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STRATEGIEN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5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6673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430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74565150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Verbinden lokale mit Remote-</a:t>
            </a:r>
            <a:r>
              <a:rPr lang="de-DE" sz="2000" b="1" dirty="0" err="1" smtClean="0"/>
              <a:t>Repositories</a:t>
            </a:r>
            <a:endParaRPr lang="de-DE" sz="2000" b="1" dirty="0" smtClean="0"/>
          </a:p>
          <a:p>
            <a:pPr lvl="1"/>
            <a:r>
              <a:rPr lang="de-DE" sz="1800" dirty="0" smtClean="0"/>
              <a:t>Durch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clone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wird „</a:t>
            </a:r>
            <a:r>
              <a:rPr lang="de-DE" sz="1800" dirty="0" err="1" smtClean="0"/>
              <a:t>origin</a:t>
            </a:r>
            <a:r>
              <a:rPr lang="de-DE" sz="1800" dirty="0" smtClean="0"/>
              <a:t>“-Remote angelegt</a:t>
            </a:r>
          </a:p>
          <a:p>
            <a:pPr lvl="1"/>
            <a:r>
              <a:rPr lang="de-DE" sz="1800" dirty="0" smtClean="0"/>
              <a:t>Mit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remote </a:t>
            </a:r>
            <a:r>
              <a:rPr lang="de-DE" sz="1800" dirty="0" err="1" smtClean="0">
                <a:solidFill>
                  <a:srgbClr val="009587"/>
                </a:solidFill>
              </a:rPr>
              <a:t>add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smtClean="0"/>
              <a:t>können weitere </a:t>
            </a:r>
            <a:r>
              <a:rPr lang="de-DE" sz="1800" dirty="0" err="1" smtClean="0"/>
              <a:t>Remotes</a:t>
            </a:r>
            <a:r>
              <a:rPr lang="de-DE" sz="1800" dirty="0" smtClean="0"/>
              <a:t> hinzugefügt werde</a:t>
            </a:r>
            <a:r>
              <a:rPr lang="de-DE" sz="2000" dirty="0" smtClean="0"/>
              <a:t>n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REMOTES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46" y="2144417"/>
            <a:ext cx="5487709" cy="2364703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3830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5217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/>
              <a:t>Austausch von Objekten über </a:t>
            </a:r>
            <a:r>
              <a:rPr lang="de-DE" sz="2000" b="1" dirty="0" err="1">
                <a:solidFill>
                  <a:srgbClr val="009587"/>
                </a:solidFill>
              </a:rPr>
              <a:t>fetch</a:t>
            </a:r>
            <a:r>
              <a:rPr lang="de-DE" sz="2000" b="1" dirty="0">
                <a:solidFill>
                  <a:srgbClr val="009587"/>
                </a:solidFill>
              </a:rPr>
              <a:t> </a:t>
            </a:r>
            <a:r>
              <a:rPr lang="de-DE" sz="2000" b="1" dirty="0"/>
              <a:t>und </a:t>
            </a:r>
            <a:r>
              <a:rPr lang="de-DE" sz="2000" b="1" dirty="0">
                <a:solidFill>
                  <a:srgbClr val="009587"/>
                </a:solidFill>
              </a:rPr>
              <a:t>push</a:t>
            </a:r>
          </a:p>
          <a:p>
            <a:pPr marL="0" indent="0">
              <a:buNone/>
            </a:pPr>
            <a:endParaRPr lang="de-DE" sz="2800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sz="2800" dirty="0"/>
          </a:p>
          <a:p>
            <a:endParaRPr lang="de-DE" sz="3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(II)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186" y="2144417"/>
            <a:ext cx="5472669" cy="2477627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315884" y="4869160"/>
            <a:ext cx="8512232" cy="13849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4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origin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  <a:p>
            <a:r>
              <a:rPr lang="de-DE" sz="1400" b="1" dirty="0">
                <a:latin typeface="Courier New"/>
                <a:cs typeface="Courier New"/>
              </a:rPr>
              <a:t>[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remote</a:t>
            </a:r>
            <a:r>
              <a:rPr lang="de-DE" sz="1400" b="1" dirty="0"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"]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https://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bitbucket.org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rpreissel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/wjax2014_workshop.git</a:t>
            </a:r>
          </a:p>
          <a:p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+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heads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/*: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refs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7F7F7F"/>
                </a:solidFill>
                <a:latin typeface="Courier New"/>
                <a:cs typeface="Courier New"/>
              </a:rPr>
              <a:t>remotes</a:t>
            </a:r>
            <a:r>
              <a:rPr lang="de-DE" sz="1400" dirty="0">
                <a:solidFill>
                  <a:srgbClr val="7F7F7F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196F3"/>
                </a:solidFill>
                <a:latin typeface="Courier New"/>
                <a:cs typeface="Courier New"/>
              </a:rPr>
              <a:t>upstream</a:t>
            </a:r>
            <a:r>
              <a:rPr lang="de-DE" sz="1400" b="1" dirty="0">
                <a:latin typeface="Courier New"/>
                <a:cs typeface="Courier New"/>
              </a:rPr>
              <a:t>/*</a:t>
            </a: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0075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REMOTES - KOMMANDOS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358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744449"/>
            <a:ext cx="4892697" cy="50847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de-DE" sz="1800" b="1" dirty="0" smtClean="0"/>
              <a:t>(Vorbereitung)</a:t>
            </a:r>
          </a:p>
          <a:p>
            <a:pPr lvl="1">
              <a:lnSpc>
                <a:spcPct val="150000"/>
              </a:lnSpc>
            </a:pPr>
            <a:r>
              <a:rPr lang="de-DE" sz="1400" dirty="0" smtClean="0"/>
              <a:t>Start und Verwendung der VM</a:t>
            </a:r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I</a:t>
            </a:r>
            <a:r>
              <a:rPr lang="de-DE" sz="1800" b="1" dirty="0" err="1" smtClean="0"/>
              <a:t>nternas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Objekt-Datenbank, </a:t>
            </a:r>
            <a:r>
              <a:rPr lang="de-DE" sz="1600" dirty="0" err="1" smtClean="0"/>
              <a:t>Branches</a:t>
            </a:r>
            <a:r>
              <a:rPr lang="de-DE" sz="1600" dirty="0" smtClean="0"/>
              <a:t>, </a:t>
            </a:r>
            <a:r>
              <a:rPr lang="de-DE" sz="1600" dirty="0" err="1" smtClean="0"/>
              <a:t>Remotes</a:t>
            </a:r>
            <a:endParaRPr lang="de-DE" sz="1600" dirty="0" smtClean="0"/>
          </a:p>
          <a:p>
            <a:pPr>
              <a:lnSpc>
                <a:spcPct val="150000"/>
              </a:lnSpc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Branch-</a:t>
            </a:r>
            <a:r>
              <a:rPr lang="de-DE" sz="1800" b="1" dirty="0" err="1" smtClean="0"/>
              <a:t>Strategien</a:t>
            </a:r>
            <a:endParaRPr lang="de-DE" sz="1800" b="1" dirty="0" smtClean="0"/>
          </a:p>
          <a:p>
            <a:pPr lvl="1">
              <a:lnSpc>
                <a:spcPct val="150000"/>
              </a:lnSpc>
            </a:pPr>
            <a:r>
              <a:rPr lang="de-DE" sz="1400" dirty="0" err="1" smtClean="0"/>
              <a:t>Feature-Branches</a:t>
            </a:r>
            <a:r>
              <a:rPr lang="de-DE" sz="1400" dirty="0" smtClean="0"/>
              <a:t>, </a:t>
            </a:r>
            <a:r>
              <a:rPr lang="de-DE" sz="1400" dirty="0" err="1" smtClean="0"/>
              <a:t>Rebasing</a:t>
            </a:r>
            <a:r>
              <a:rPr lang="de-DE" sz="1400" dirty="0" smtClean="0"/>
              <a:t>, </a:t>
            </a:r>
            <a:r>
              <a:rPr lang="de-DE" sz="1400" dirty="0" err="1" smtClean="0"/>
              <a:t>Git</a:t>
            </a:r>
            <a:r>
              <a:rPr lang="de-DE" sz="1400" dirty="0" smtClean="0"/>
              <a:t> </a:t>
            </a:r>
            <a:r>
              <a:rPr lang="de-DE" sz="1400" dirty="0" err="1" smtClean="0"/>
              <a:t>Flow</a:t>
            </a:r>
            <a:endParaRPr lang="de-DE" sz="1400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submodules</a:t>
            </a:r>
            <a:r>
              <a:rPr lang="de-DE" sz="1600" dirty="0" smtClean="0"/>
              <a:t> und </a:t>
            </a:r>
            <a:r>
              <a:rPr lang="de-DE" sz="1600" dirty="0" err="1" smtClean="0"/>
              <a:t>subtrees</a:t>
            </a:r>
            <a:endParaRPr lang="de-DE" sz="1600" dirty="0" smtClean="0"/>
          </a:p>
          <a:p>
            <a:pPr marL="457200" lvl="1" indent="0">
              <a:lnSpc>
                <a:spcPct val="150000"/>
              </a:lnSpc>
              <a:buNone/>
            </a:pPr>
            <a:endParaRPr lang="de-DE" sz="400" dirty="0" smtClean="0"/>
          </a:p>
          <a:p>
            <a:pPr>
              <a:lnSpc>
                <a:spcPct val="150000"/>
              </a:lnSpc>
            </a:pPr>
            <a:r>
              <a:rPr lang="de-DE" sz="1800" b="1" dirty="0" err="1" smtClean="0"/>
              <a:t>Git</a:t>
            </a:r>
            <a:r>
              <a:rPr lang="de-DE" sz="1800" b="1" dirty="0" smtClean="0"/>
              <a:t> APIs: Alternativen zur </a:t>
            </a:r>
            <a:r>
              <a:rPr lang="de-DE" sz="1800" b="1" dirty="0" err="1" smtClean="0"/>
              <a:t>Git</a:t>
            </a:r>
            <a:r>
              <a:rPr lang="de-DE" sz="1800" b="1" dirty="0" smtClean="0"/>
              <a:t> </a:t>
            </a:r>
            <a:r>
              <a:rPr lang="de-DE" sz="1800" b="1" dirty="0" err="1" smtClean="0"/>
              <a:t>Bash</a:t>
            </a:r>
            <a:endParaRPr lang="de-DE" sz="1800" b="1" dirty="0" smtClean="0"/>
          </a:p>
          <a:p>
            <a:pPr>
              <a:lnSpc>
                <a:spcPct val="150000"/>
              </a:lnSpc>
            </a:pPr>
            <a:endParaRPr lang="de-DE" sz="400" b="1" dirty="0" smtClean="0"/>
          </a:p>
          <a:p>
            <a:pPr>
              <a:lnSpc>
                <a:spcPct val="150000"/>
              </a:lnSpc>
            </a:pPr>
            <a:r>
              <a:rPr lang="de-DE" sz="1800" b="1" dirty="0" smtClean="0"/>
              <a:t>Verwendung von </a:t>
            </a:r>
            <a:r>
              <a:rPr lang="de-DE" sz="1800" b="1" dirty="0" err="1" smtClean="0"/>
              <a:t>Build</a:t>
            </a:r>
            <a:r>
              <a:rPr lang="de-DE" sz="1800" b="1" dirty="0" smtClean="0"/>
              <a:t> Tools</a:t>
            </a:r>
          </a:p>
          <a:p>
            <a:pPr lvl="1">
              <a:lnSpc>
                <a:spcPct val="150000"/>
              </a:lnSpc>
            </a:pPr>
            <a:r>
              <a:rPr lang="de-DE" sz="1600" dirty="0" err="1" smtClean="0"/>
              <a:t>maven</a:t>
            </a:r>
            <a:r>
              <a:rPr lang="de-DE" sz="1600" dirty="0" smtClean="0"/>
              <a:t> und </a:t>
            </a:r>
            <a:r>
              <a:rPr lang="de-DE" sz="1600" dirty="0" err="1" smtClean="0"/>
              <a:t>gradle</a:t>
            </a:r>
            <a:endParaRPr lang="de-DE" sz="1600" dirty="0" smtClean="0"/>
          </a:p>
          <a:p>
            <a:pPr lvl="1">
              <a:lnSpc>
                <a:spcPct val="150000"/>
              </a:lnSpc>
            </a:pPr>
            <a:endParaRPr lang="de-DE" sz="200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sz="1800" b="1" dirty="0" smtClean="0">
                <a:solidFill>
                  <a:srgbClr val="009587"/>
                </a:solidFill>
              </a:rPr>
              <a:t>Fragen &amp; Diskussionen: jederzeit!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51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REFERENZEN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1905992"/>
            <a:ext cx="2755900" cy="3251200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2253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0531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DIE REFSPEC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095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1910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force-push</a:t>
            </a:r>
            <a:r>
              <a:rPr lang="de-DE" sz="2800" dirty="0"/>
              <a:t>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DIE REFSPEC (IV)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4515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4241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588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FETCH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05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PULL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9180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1543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12082674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TRACKING BRANCH VERBINDEN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4378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</a:t>
            </a:r>
            <a:r>
              <a:rPr lang="de-DE" dirty="0"/>
              <a:t>INTERN: </a:t>
            </a:r>
            <a:r>
              <a:rPr lang="de-DE" dirty="0" smtClean="0"/>
              <a:t>PUSH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8074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231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3878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GIT... /-: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3001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01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13331599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77714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4023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135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 smtClean="0"/>
              <a:t>Inhalt des Sticks auf Festplatte kopieren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installieren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Virtual Box starten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VM-Image (. . .) importieren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VM starten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82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9015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46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607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1089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409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97181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rebase/rebase-&lt;aufgabe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562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smtClean="0">
                <a:cs typeface="Courier New"/>
              </a:rPr>
              <a:t>rebase/rebase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457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836712"/>
            <a:ext cx="8512232" cy="508476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DE" sz="2400" b="1" dirty="0" smtClean="0">
                <a:cs typeface="Courier New"/>
              </a:rPr>
              <a:t>Zugriff auf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oder einzelne </a:t>
            </a:r>
            <a:r>
              <a:rPr lang="de-DE" sz="2400" b="1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sz="2400" b="1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400" b="1" dirty="0" smtClean="0">
                <a:cs typeface="Courier New"/>
              </a:rPr>
              <a:t>ist reglementiert.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928" y="1628800"/>
            <a:ext cx="5529932" cy="215279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928" y="4102392"/>
            <a:ext cx="5529932" cy="2244622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315884" y="1484784"/>
            <a:ext cx="2887964" cy="3877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>
                <a:solidFill>
                  <a:srgbClr val="4D4D4D"/>
                </a:solidFill>
                <a:cs typeface="Courier New"/>
              </a:rPr>
              <a:t>Entwickler führt Änderungen in seinem Repository durch und informiert Integrator über den Wunsch zur Abgabe (Pull-Request)</a:t>
            </a:r>
            <a:r>
              <a:rPr lang="de-DE" dirty="0" smtClean="0">
                <a:solidFill>
                  <a:srgbClr val="4D4D4D"/>
                </a:solidFill>
                <a:cs typeface="Courier New"/>
              </a:rPr>
              <a:t>.</a:t>
            </a:r>
            <a:endParaRPr lang="de-DE" dirty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de-DE" sz="1400" dirty="0" smtClean="0">
              <a:solidFill>
                <a:srgbClr val="4D4D4D"/>
              </a:solidFill>
              <a:cs typeface="Courier New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de-DE" dirty="0" smtClean="0">
                <a:solidFill>
                  <a:srgbClr val="4D4D4D"/>
                </a:solidFill>
                <a:cs typeface="Courier New"/>
              </a:rPr>
              <a:t>Integrator </a:t>
            </a:r>
            <a:r>
              <a:rPr lang="de-DE" dirty="0">
                <a:solidFill>
                  <a:srgbClr val="4D4D4D"/>
                </a:solidFill>
                <a:cs typeface="Courier New"/>
              </a:rPr>
              <a:t>holt sich die Änderungen (Pull) und führt diese zusammen.</a:t>
            </a:r>
          </a:p>
          <a:p>
            <a:pPr marL="342900" indent="-342900">
              <a:buFont typeface="+mj-lt"/>
              <a:buAutoNum type="arabicPeriod"/>
            </a:pPr>
            <a:endParaRPr lang="de-DE" dirty="0">
              <a:solidFill>
                <a:srgbClr val="4D4D4D"/>
              </a:solidFill>
              <a:cs typeface="Courier New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787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6779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1656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800" b="1" dirty="0" smtClean="0"/>
              <a:t>Username: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Passwort: 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 smtClean="0"/>
              <a:t>Repositories</a:t>
            </a:r>
            <a:r>
              <a:rPr lang="de-DE" sz="2800" b="1" dirty="0" smtClean="0"/>
              <a:t>: 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</a:t>
            </a: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smtClean="0"/>
              <a:t>Sicherung: 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home</a:t>
            </a:r>
            <a:r>
              <a:rPr lang="de-DE" sz="2800" b="1" dirty="0">
                <a:solidFill>
                  <a:srgbClr val="438ECC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438ECC"/>
                </a:solidFill>
                <a:latin typeface="Courier New"/>
                <a:cs typeface="Courier New"/>
              </a:rPr>
              <a:t>vagrant</a:t>
            </a:r>
            <a:r>
              <a:rPr lang="de-DE" sz="2800" b="1" dirty="0" smtClean="0">
                <a:solidFill>
                  <a:srgbClr val="438ECC"/>
                </a:solidFill>
                <a:latin typeface="Courier New"/>
                <a:cs typeface="Courier New"/>
              </a:rPr>
              <a:t>/_</a:t>
            </a:r>
            <a:r>
              <a:rPr lang="de-DE" sz="28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repos-backup.tar.gz</a:t>
            </a:r>
            <a:endParaRPr lang="de-DE" sz="2800" b="1" dirty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800" b="1" dirty="0" smtClean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37" y="980728"/>
            <a:ext cx="3551727" cy="3744416"/>
          </a:xfrm>
          <a:prstGeom prst="rect">
            <a:avLst/>
          </a:prstGeom>
          <a:ln w="12700" cmpd="sng">
            <a:solidFill>
              <a:srgbClr val="4D4D4D"/>
            </a:solidFill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6110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6111087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0515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42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04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799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6003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8974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4412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209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7541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6150906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91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857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0950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2177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8978729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022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6261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714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4511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4336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smtClean="0"/>
              <a:t>2.1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</a:t>
            </a:r>
            <a:r>
              <a:rPr lang="de-DE" sz="2800" dirty="0" err="1" smtClean="0"/>
              <a:t>low</a:t>
            </a:r>
            <a:r>
              <a:rPr lang="de-DE" sz="2800" dirty="0" smtClean="0"/>
              <a:t> </a:t>
            </a:r>
            <a:r>
              <a:rPr lang="de-DE" sz="2800" dirty="0" smtClean="0"/>
              <a:t>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810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r>
              <a:rPr lang="de-DE" sz="2000" dirty="0" smtClean="0"/>
              <a:t>Zwei mögliche Varianten</a:t>
            </a:r>
            <a:r>
              <a:rPr lang="de-DE" sz="2000" dirty="0"/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submodule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subtree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657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Fremdes Repository wird „verlinkt“</a:t>
            </a:r>
          </a:p>
          <a:p>
            <a:r>
              <a:rPr lang="de-DE" sz="1800" dirty="0" smtClean="0"/>
              <a:t>URL und Commit des fremden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werden im Haupt-Repository hinterlegt</a:t>
            </a:r>
          </a:p>
          <a:p>
            <a:r>
              <a:rPr lang="de-DE" sz="1800" dirty="0" smtClean="0"/>
              <a:t>Beide 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existieren unabhängig voneinander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383" y="2204865"/>
            <a:ext cx="5263234" cy="4104456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6702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a="http://schemas.openxmlformats.org/drawingml/2006/main" xmlns:r="http://schemas.openxmlformats.org/officeDocument/2006/relationships" xmlns:p="http://schemas.openxmlformats.org/presentationml/2006/main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490" y="3068960"/>
            <a:ext cx="6857020" cy="216024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1280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693478195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34762536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159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085184"/>
            <a:ext cx="8512232" cy="12961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into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 smtClean="0">
                <a:latin typeface="Courier New"/>
                <a:cs typeface="Courier New"/>
              </a:rPr>
              <a:t>path</a:t>
            </a:r>
            <a:r>
              <a:rPr lang="de-DE" sz="1600" dirty="0" smtClean="0">
                <a:latin typeface="Courier New"/>
                <a:cs typeface="Courier New"/>
              </a:rPr>
              <a:t> '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 smtClean="0">
                <a:latin typeface="Courier New"/>
                <a:cs typeface="Courier New"/>
              </a:rPr>
              <a:t>': </a:t>
            </a:r>
            <a:r>
              <a:rPr lang="de-DE" sz="1600" dirty="0" err="1" smtClean="0">
                <a:latin typeface="Courier New"/>
                <a:cs typeface="Courier New"/>
              </a:rPr>
              <a:t>checked</a:t>
            </a:r>
            <a:r>
              <a:rPr lang="de-DE" sz="1600" dirty="0" smtClean="0">
                <a:latin typeface="Courier New"/>
                <a:cs typeface="Courier New"/>
              </a:rPr>
              <a:t> 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 (I) - NEUER KLON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08720"/>
            <a:ext cx="5628404" cy="403244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5522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54501" y="4953686"/>
            <a:ext cx="8512232" cy="12241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# Bestehenden Klon mit Submodule initialisieren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KLONEN MIT SUBMODULES (II) BESTEHENDER KLON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98" y="918933"/>
            <a:ext cx="5628404" cy="402484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12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8670681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59548473"/>
      </p:ext>
    </p:extLst>
  </p:cSld>
  <p:clrMapOvr>
    <a:masterClrMapping/>
  </p:clrMapOvr>
  <mc:AlternateContent>
    <mc:Choice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c="http://schemas.openxmlformats.org/markup-compatibility/2006" xmlns:mv="urn:schemas-microsoft-com:mac:vml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8605</Words>
  <Application>Microsoft Macintosh PowerPoint</Application>
  <PresentationFormat>Bildschirmpräsentation (4:3)</PresentationFormat>
  <Paragraphs>1467</Paragraphs>
  <Slides>147</Slides>
  <Notes>5</Notes>
  <HiddenSlides>0</HiddenSlides>
  <MMClips>0</MMClips>
  <ScaleCrop>false</ScaleCrop>
  <HeadingPairs>
    <vt:vector size="4" baseType="variant">
      <vt:variant>
        <vt:lpstr>Entwurfsvorlage</vt:lpstr>
      </vt:variant>
      <vt:variant>
        <vt:i4>1</vt:i4>
      </vt:variant>
      <vt:variant>
        <vt:lpstr>Folientitel</vt:lpstr>
      </vt:variant>
      <vt:variant>
        <vt:i4>147</vt:i4>
      </vt:variant>
    </vt:vector>
  </HeadingPairs>
  <TitlesOfParts>
    <vt:vector size="148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2</vt:lpstr>
      <vt:lpstr>GIT INTERN: MERGES 3</vt:lpstr>
      <vt:lpstr>GIT INTERN: FASTFORWARD-MERGE</vt:lpstr>
      <vt:lpstr>GIT INTERN: NO-FASTWORWARD</vt:lpstr>
      <vt:lpstr>GIT INTERN: SQUASH</vt:lpstr>
      <vt:lpstr>GIT INTERN: MERGE-BASE</vt:lpstr>
      <vt:lpstr>GIT INTERN: MERGE-FILE</vt:lpstr>
      <vt:lpstr>GIT INTERN: MERGE-KONFLIKTE</vt:lpstr>
      <vt:lpstr>GIT INTERN: MERGE KONFLIKTE - CHECKOUT</vt:lpstr>
      <vt:lpstr>GIT INTERNAS: MERGE-TOOL</vt:lpstr>
      <vt:lpstr>GIT INTERN: MERGES - STRATEGIEN</vt:lpstr>
      <vt:lpstr>GIT INTERN: MERGES - KONFLIKTE</vt:lpstr>
      <vt:lpstr>GIT MERGES: RERERE</vt:lpstr>
      <vt:lpstr>TEIL 1</vt:lpstr>
      <vt:lpstr>GIT INTERN: REMOTES (I)</vt:lpstr>
      <vt:lpstr>GIT INTERN: REMOTES (II)</vt:lpstr>
      <vt:lpstr>GIT INTERN: REMOTES - KOMMANDOS</vt:lpstr>
      <vt:lpstr>GIT INTERN: REFERENZEN</vt:lpstr>
      <vt:lpstr>GIT INTERN: DIE REFSPEC (I)</vt:lpstr>
      <vt:lpstr>GIT INTERN: DIE REFSPEC (II)</vt:lpstr>
      <vt:lpstr>GIT INTERN: DIE REFSPEC (III)</vt:lpstr>
      <vt:lpstr>GIT INTERN: DIE REFSPEC (IV)</vt:lpstr>
      <vt:lpstr>GIT INTERN: REFSPEC-KONFIGURATION</vt:lpstr>
      <vt:lpstr>GIT INTERN: REFSPEC-BEISPIELE</vt:lpstr>
      <vt:lpstr>GIT INTERN: FETCH</vt:lpstr>
      <vt:lpstr>GIT INTERN: PULL</vt:lpstr>
      <vt:lpstr>GIT INTERN: TRACKING BRANCHES</vt:lpstr>
      <vt:lpstr>GIT INTERN: TRACKING BRANCH VERBINDEN</vt:lpstr>
      <vt:lpstr>GIT INTERN: PUSH</vt:lpstr>
      <vt:lpstr>GIT INTERN: PUSH.DEFAULT</vt:lpstr>
      <vt:lpstr>GIT INTERN: PUSH EMPFEHLUNG</vt:lpstr>
      <vt:lpstr>GIT... /-: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GIT SUBMODULE</vt:lpstr>
      <vt:lpstr>GIT SUBTREE</vt:lpstr>
      <vt:lpstr>PRAXIS-BEISPIEL</vt:lpstr>
      <vt:lpstr>TEIL 3</vt:lpstr>
      <vt:lpstr>SUBMODULE HINZUFÜGEN</vt:lpstr>
      <vt:lpstr>KLONEN MIT SUBMODULES (I) - NEUER KLON</vt:lpstr>
      <vt:lpstr>KLONEN MIT SUBMODULES (II) BESTEHENDER KLON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- HINTERGRUND</vt:lpstr>
      <vt:lpstr>IN SUBTREES ÄNDERN (I)</vt:lpstr>
      <vt:lpstr>IN SUBTREES ÄNDERN (II)</vt:lpstr>
      <vt:lpstr>ÜBUNG: SUBMODULE UND SUBTREES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Rene Preissel</cp:lastModifiedBy>
  <cp:revision>453</cp:revision>
  <cp:lastPrinted>2014-10-26T13:13:16Z</cp:lastPrinted>
  <dcterms:created xsi:type="dcterms:W3CDTF">2014-10-29T18:25:58Z</dcterms:created>
  <dcterms:modified xsi:type="dcterms:W3CDTF">2014-10-29T19:13:58Z</dcterms:modified>
</cp:coreProperties>
</file>